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64" r:id="rId5"/>
    <p:sldId id="257" r:id="rId6"/>
    <p:sldId id="258" r:id="rId7"/>
    <p:sldId id="260" r:id="rId8"/>
    <p:sldId id="261" r:id="rId9"/>
    <p:sldId id="262" r:id="rId10"/>
    <p:sldId id="259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6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90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0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66E672-99F7-4E3C-BA9F-09B26A5F387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CC4B-FFE6-4D71-8ED3-6ECE980B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C2FBF0-C185-44DD-84D9-238862A42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Success and Outcomes at Columbia College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35DCD0-4D28-4000-B874-FAAC515EF9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Presented to the Yosemite Community College District Board of Trustees</a:t>
            </a:r>
          </a:p>
          <a:p>
            <a:r>
              <a:rPr lang="en-US" dirty="0"/>
              <a:t>Wednesday, April 20, 2022</a:t>
            </a:r>
          </a:p>
        </p:txBody>
      </p:sp>
    </p:spTree>
    <p:extLst>
      <p:ext uri="{BB962C8B-B14F-4D97-AF65-F5344CB8AC3E}">
        <p14:creationId xmlns:p14="http://schemas.microsoft.com/office/powerpoint/2010/main" val="78100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1293-C9CC-48A3-8D47-50C2D1D9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Success and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3E031-5D48-422F-AAF6-E76B7D6D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241"/>
            <a:ext cx="3071714" cy="54700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A Success Story</a:t>
            </a:r>
          </a:p>
          <a:p>
            <a:r>
              <a:rPr lang="en-US" dirty="0"/>
              <a:t>Intrusive advising (Guided Pathways), smart program declaration policies, and likely a bit of Covid-19 pandemic, helped increase completion rates for </a:t>
            </a:r>
            <a:r>
              <a:rPr lang="en-US" i="1" dirty="0"/>
              <a:t>Hospitality Management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It didn’t generate more program starts, but helped to limit tangential enrollments and allowed faculty to focus on their core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0EBF3-605B-4176-B41E-A3A0C213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14" y="1260240"/>
            <a:ext cx="9007574" cy="54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1293-C9CC-48A3-8D47-50C2D1D9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Success and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3E031-5D48-422F-AAF6-E76B7D6D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241"/>
            <a:ext cx="3071714" cy="54700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A Success Story</a:t>
            </a:r>
          </a:p>
          <a:p>
            <a:r>
              <a:rPr lang="en-US" dirty="0"/>
              <a:t>Aligning enrollment practices to AB705 (and/or a Covid-19 pandemic) yielded a few percentage points decline in success </a:t>
            </a:r>
            <a:r>
              <a:rPr lang="en-US" i="1" dirty="0"/>
              <a:t>rate</a:t>
            </a:r>
            <a:r>
              <a:rPr lang="en-US" dirty="0"/>
              <a:t> for transfer-English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the absolute </a:t>
            </a:r>
            <a:r>
              <a:rPr lang="en-US" i="1" dirty="0"/>
              <a:t>headcount</a:t>
            </a:r>
            <a:r>
              <a:rPr lang="en-US" dirty="0"/>
              <a:t> of students both attempting and completing English increased substantially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3FD59-19F6-48D5-A95B-9D3E55AAE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15" y="1152983"/>
            <a:ext cx="9155585" cy="54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632D-07AD-4E45-8013-F539EBF9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Success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F91B-DAAF-4704-989E-90DA7671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 AY2019-20 and AY2020-21, the college pursued a major re-visioning process to update its strategic goals.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new goals are more closely aligned to critical guidance and initiatives like the CCC </a:t>
            </a:r>
            <a:r>
              <a:rPr lang="en-US" i="1" dirty="0"/>
              <a:t>Vision for Success, </a:t>
            </a:r>
            <a:r>
              <a:rPr lang="en-US" dirty="0"/>
              <a:t>the </a:t>
            </a:r>
            <a:r>
              <a:rPr lang="en-US" i="1" dirty="0"/>
              <a:t>Student Equity Plan</a:t>
            </a:r>
            <a:r>
              <a:rPr lang="en-US" dirty="0"/>
              <a:t>, and ACCJC accreditation standards.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Starting in AY2021-22, </a:t>
            </a:r>
            <a:r>
              <a:rPr lang="en-US" i="1" dirty="0"/>
              <a:t>Cambridge West Partnership</a:t>
            </a:r>
            <a:r>
              <a:rPr lang="en-US" dirty="0"/>
              <a:t> has provided guidance to translate the goals into a fleshed out strategic plan that is reasonably in line with CS and MJC, while respecting Columbia’s own mission and core values.</a:t>
            </a:r>
          </a:p>
        </p:txBody>
      </p:sp>
    </p:spTree>
    <p:extLst>
      <p:ext uri="{BB962C8B-B14F-4D97-AF65-F5344CB8AC3E}">
        <p14:creationId xmlns:p14="http://schemas.microsoft.com/office/powerpoint/2010/main" val="154672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F7D-D4D3-4099-9EDD-3C82FC05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Strategic Success and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41A5-0322-4BD6-91CA-A6582E34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i="1" u="sng" dirty="0"/>
              <a:t>Strategic Goals</a:t>
            </a:r>
            <a:br>
              <a:rPr lang="en-US" sz="3200" b="1" i="1" u="sng" dirty="0"/>
            </a:br>
            <a:endParaRPr lang="en-US" sz="3200" b="1" i="1" u="sng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Increase Award Completion</a:t>
            </a:r>
            <a:br>
              <a:rPr lang="en-US" sz="3200" dirty="0"/>
            </a:b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Increase Transfer Readiness</a:t>
            </a:r>
            <a:br>
              <a:rPr lang="en-US" sz="3200" dirty="0"/>
            </a:b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Reduce Barriers to Completion</a:t>
            </a:r>
            <a:br>
              <a:rPr lang="en-US" sz="3200" dirty="0"/>
            </a:b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Increase Workforce Readiness</a:t>
            </a:r>
            <a:br>
              <a:rPr lang="en-US" sz="3200" dirty="0"/>
            </a:b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Reduce Equity Gaps</a:t>
            </a:r>
            <a:br>
              <a:rPr lang="en-US" sz="3200" dirty="0"/>
            </a:b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Maintain Institutional Stability</a:t>
            </a:r>
          </a:p>
        </p:txBody>
      </p:sp>
    </p:spTree>
    <p:extLst>
      <p:ext uri="{BB962C8B-B14F-4D97-AF65-F5344CB8AC3E}">
        <p14:creationId xmlns:p14="http://schemas.microsoft.com/office/powerpoint/2010/main" val="10158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A513-D086-4396-8B35-6DF9E7B8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Strategic Success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3E9D-39D0-425C-BA29-4A39470DB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5" y="1447253"/>
            <a:ext cx="11998491" cy="1544261"/>
          </a:xfrm>
        </p:spPr>
        <p:txBody>
          <a:bodyPr>
            <a:normAutofit/>
          </a:bodyPr>
          <a:lstStyle/>
          <a:p>
            <a:r>
              <a:rPr lang="en-US" dirty="0"/>
              <a:t>The working strategic plan is built around a </a:t>
            </a:r>
            <a:r>
              <a:rPr lang="en-US" i="1" dirty="0"/>
              <a:t>planning guide</a:t>
            </a:r>
            <a:r>
              <a:rPr lang="en-US" dirty="0"/>
              <a:t> that lists general strategies to achieve the college’s goals, and possible activities it will do to meet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345A4-1406-4C28-82BD-BB4E68B5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63" y="2435772"/>
            <a:ext cx="8411733" cy="4364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382368-7DFF-49AD-A681-D4D25792BF1A}"/>
              </a:ext>
            </a:extLst>
          </p:cNvPr>
          <p:cNvSpPr txBox="1"/>
          <p:nvPr/>
        </p:nvSpPr>
        <p:spPr>
          <a:xfrm>
            <a:off x="57805" y="5877294"/>
            <a:ext cx="3462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Exhibit. Partial screen-snip of the college’s draft strategic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88349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A513-D086-4396-8B35-6DF9E7B8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Strategic Success and Outcomes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3E9D-39D0-425C-BA29-4A39470DB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5" y="1447253"/>
            <a:ext cx="6870896" cy="4841926"/>
          </a:xfrm>
        </p:spPr>
        <p:txBody>
          <a:bodyPr>
            <a:normAutofit/>
          </a:bodyPr>
          <a:lstStyle/>
          <a:p>
            <a:r>
              <a:rPr lang="en-US" dirty="0"/>
              <a:t>Goal attainment will be informed by benchmarks and reporting that the college already does, like its annual accreditation report (right).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 a top-line, if the college continues to meet its established benchmarks while pursuing strategic objectives and activities, there is reason to believe that it’s strategies are working, if only implicitly.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meeting objectives implies a need to examine areas of ineffectiveness starting with the question </a:t>
            </a:r>
            <a:r>
              <a:rPr lang="en-US" i="1" dirty="0"/>
              <a:t>are we doing what we said we were going to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82368-7DFF-49AD-A681-D4D25792BF1A}"/>
              </a:ext>
            </a:extLst>
          </p:cNvPr>
          <p:cNvSpPr txBox="1"/>
          <p:nvPr/>
        </p:nvSpPr>
        <p:spPr>
          <a:xfrm>
            <a:off x="0" y="6289179"/>
            <a:ext cx="704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Exhibit. Partial screen-snip of Institution Set Standards compiled for the college’s annual accreditation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2B01F-5578-4008-AAFC-66BBC0A70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76" y="199462"/>
            <a:ext cx="5058105" cy="65088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832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B96B-9036-44DD-82D2-0306FA6D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Success and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0D70-2C80-40A4-AD68-757552339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Other goals, particularly those around </a:t>
            </a:r>
            <a:r>
              <a:rPr lang="en-US" i="1" dirty="0"/>
              <a:t>Goal 6. Maintain Institutional Stability</a:t>
            </a:r>
            <a:r>
              <a:rPr lang="en-US" dirty="0"/>
              <a:t>, are developed and informed by more comprehensive activities. For example: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/>
              <a:t>Objective 6.2 – Balance larger and smaller classes to increase enrollment stability. </a:t>
            </a:r>
            <a:r>
              <a:rPr lang="en-US" dirty="0"/>
              <a:t>This objective requires intensive and sustained expertise from the college’s instructional team to maximize FTES while maintaining the most value to students.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/>
              <a:t>Objective 6.3 – Increase fiscal transparency.</a:t>
            </a:r>
            <a:r>
              <a:rPr lang="en-US" dirty="0"/>
              <a:t> A set of implementation goals that includes the establishment of a new committee to prioritize program review resource requests, and a collegewide assessment of transparency informed by an ongoing biennial survey.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/>
              <a:t>Objective 6.6 – Expand community partnerships.</a:t>
            </a:r>
            <a:r>
              <a:rPr lang="en-US" dirty="0"/>
              <a:t> An implementation goal that will evolve organically and have demonstrable impacts on college activities.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98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426E-F55A-4347-81D7-486CEA30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Success and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6875-7BB8-413A-B99E-03E0CE09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594"/>
            <a:ext cx="10515600" cy="4772369"/>
          </a:xfrm>
        </p:spPr>
        <p:txBody>
          <a:bodyPr>
            <a:normAutofit/>
          </a:bodyPr>
          <a:lstStyle/>
          <a:p>
            <a:r>
              <a:rPr lang="en-US" dirty="0"/>
              <a:t>The college, in collaboration with Cambridge West Partnerships, has developed a working, though very preliminary, draft strategic plan.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draft and its components were reviewed and approved by the college’s </a:t>
            </a:r>
            <a:r>
              <a:rPr lang="en-US" i="1" dirty="0"/>
              <a:t>Institutional Effectiveness Council</a:t>
            </a:r>
            <a:r>
              <a:rPr lang="en-US" dirty="0"/>
              <a:t> in its March and April 2022 meetings.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draft was tabled for review at the April 2022 </a:t>
            </a:r>
            <a:r>
              <a:rPr lang="en-US" i="1" dirty="0"/>
              <a:t>College Council </a:t>
            </a:r>
            <a:r>
              <a:rPr lang="en-US" dirty="0"/>
              <a:t>meeting in anticipation of a more complete product.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small writing team will continue to develop the plan over the summer in anticipation of providing a final draft to both the IEC and College Council in early Fall 2022 to begin a formal reading.</a:t>
            </a:r>
          </a:p>
        </p:txBody>
      </p:sp>
    </p:spTree>
    <p:extLst>
      <p:ext uri="{BB962C8B-B14F-4D97-AF65-F5344CB8AC3E}">
        <p14:creationId xmlns:p14="http://schemas.microsoft.com/office/powerpoint/2010/main" val="78479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426E-F55A-4347-81D7-486CEA30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Success and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6875-7BB8-413A-B99E-03E0CE09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594"/>
            <a:ext cx="10515600" cy="4772369"/>
          </a:xfrm>
        </p:spPr>
        <p:txBody>
          <a:bodyPr>
            <a:normAutofit lnSpcReduction="10000"/>
          </a:bodyPr>
          <a:lstStyle/>
          <a:p>
            <a:r>
              <a:rPr lang="en-US" sz="3200" i="1" dirty="0"/>
              <a:t>Student Success Council</a:t>
            </a:r>
            <a:br>
              <a:rPr lang="en-US" sz="3200" i="1" dirty="0"/>
            </a:br>
            <a:endParaRPr lang="en-US" sz="3200" i="1" dirty="0"/>
          </a:p>
          <a:p>
            <a:pPr lvl="1"/>
            <a:r>
              <a:rPr lang="en-US" sz="2800" dirty="0"/>
              <a:t>Discusses and drives initiatives to improve student outcomes.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A critical component of the college’s participatory decision-making structure.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Is currently anticipating updated data and benchmarking-guidance for the </a:t>
            </a:r>
            <a:r>
              <a:rPr lang="en-US" sz="2800" i="1" dirty="0"/>
              <a:t>Student Equity Plan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02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426E-F55A-4347-81D7-486CEA30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Success and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6875-7BB8-413A-B99E-03E0CE09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71" y="1404594"/>
            <a:ext cx="5133785" cy="4772369"/>
          </a:xfrm>
        </p:spPr>
        <p:txBody>
          <a:bodyPr>
            <a:normAutofit/>
          </a:bodyPr>
          <a:lstStyle/>
          <a:p>
            <a:r>
              <a:rPr lang="en-US" b="1" dirty="0"/>
              <a:t>Public-Facing Student Achievement Data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dirty="0"/>
              <a:t>Summarizes outcomes for YCCD and each college.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Also provides a hub to access critical CCC and other resources.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 public service as well as internal use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Helps to meet integrated planning and accreditation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60D2A-7040-4BAA-89A8-8319120D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63" y="1404593"/>
            <a:ext cx="6501266" cy="53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1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321B3FF8718419DFF0B91B226D224" ma:contentTypeVersion="14" ma:contentTypeDescription="Create a new document." ma:contentTypeScope="" ma:versionID="20d8c05803422110b573cbc65b859bda">
  <xsd:schema xmlns:xsd="http://www.w3.org/2001/XMLSchema" xmlns:xs="http://www.w3.org/2001/XMLSchema" xmlns:p="http://schemas.microsoft.com/office/2006/metadata/properties" xmlns:ns3="dab7162d-5721-4d78-ba12-644b58a30b88" xmlns:ns4="fe7c5ced-96df-4341-9c3a-de88c1f6c2c9" targetNamespace="http://schemas.microsoft.com/office/2006/metadata/properties" ma:root="true" ma:fieldsID="a9a591344ca06642c5d4934698042a17" ns3:_="" ns4:_="">
    <xsd:import namespace="dab7162d-5721-4d78-ba12-644b58a30b88"/>
    <xsd:import namespace="fe7c5ced-96df-4341-9c3a-de88c1f6c2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7162d-5721-4d78-ba12-644b58a30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c5ced-96df-4341-9c3a-de88c1f6c2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325082-09E9-4504-97CC-0C152F80E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ECAD0E-58A9-48C3-BDB9-22582C773CE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ab7162d-5721-4d78-ba12-644b58a30b88"/>
    <ds:schemaRef ds:uri="fe7c5ced-96df-4341-9c3a-de88c1f6c2c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5741C4-B185-4CF4-9914-1497433A2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b7162d-5721-4d78-ba12-644b58a30b88"/>
    <ds:schemaRef ds:uri="fe7c5ced-96df-4341-9c3a-de88c1f6c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274</TotalTime>
  <Words>729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Strategic Success and Outcomes at Columbia College</vt:lpstr>
      <vt:lpstr>Strategic Success and Outcomes</vt:lpstr>
      <vt:lpstr>Strategic Success and Outcomes</vt:lpstr>
      <vt:lpstr>Strategic Success and Outcomes</vt:lpstr>
      <vt:lpstr>Strategic Success and Outcomes</vt:lpstr>
      <vt:lpstr>Strategic Success and Outcomes</vt:lpstr>
      <vt:lpstr>Strategic Success and Outcomes</vt:lpstr>
      <vt:lpstr>Strategic Success and Outcomes</vt:lpstr>
      <vt:lpstr>Strategic Success and Outcomes</vt:lpstr>
      <vt:lpstr>Strategic Success and Outcomes</vt:lpstr>
      <vt:lpstr>Strategic Success and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Benjamin Marcus</dc:creator>
  <cp:lastModifiedBy>Lena Tran</cp:lastModifiedBy>
  <cp:revision>23</cp:revision>
  <dcterms:created xsi:type="dcterms:W3CDTF">2022-04-15T19:51:16Z</dcterms:created>
  <dcterms:modified xsi:type="dcterms:W3CDTF">2023-05-22T19:12:12Z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0x0101004AB321B3FF8718419DFF0B91B226D224</vt:lpwstr>
  </property>
</Properties>
</file>