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1"/>
  </p:sldMasterIdLst>
  <p:notesMasterIdLst>
    <p:notesMasterId r:id="rId19"/>
  </p:notesMasterIdLst>
  <p:sldIdLst>
    <p:sldId id="256" r:id="rId2"/>
    <p:sldId id="257" r:id="rId3"/>
    <p:sldId id="276" r:id="rId4"/>
    <p:sldId id="277" r:id="rId5"/>
    <p:sldId id="279" r:id="rId6"/>
    <p:sldId id="270" r:id="rId7"/>
    <p:sldId id="271" r:id="rId8"/>
    <p:sldId id="272" r:id="rId9"/>
    <p:sldId id="267" r:id="rId10"/>
    <p:sldId id="260" r:id="rId11"/>
    <p:sldId id="261" r:id="rId12"/>
    <p:sldId id="273" r:id="rId13"/>
    <p:sldId id="269" r:id="rId14"/>
    <p:sldId id="274" r:id="rId15"/>
    <p:sldId id="275" r:id="rId16"/>
    <p:sldId id="278" r:id="rId17"/>
    <p:sldId id="28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713"/>
  </p:normalViewPr>
  <p:slideViewPr>
    <p:cSldViewPr snapToGrid="0">
      <p:cViewPr varScale="1">
        <p:scale>
          <a:sx n="74" d="100"/>
          <a:sy n="74" d="100"/>
        </p:scale>
        <p:origin x="184" y="1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03001-7182-0041-9427-E464CF7D6CC9}" type="datetimeFigureOut">
              <a:rPr lang="en-US" smtClean="0"/>
              <a:t>2/2/23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51006-C1DE-4B4B-B488-27110C50E0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35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A60E-C55A-B242-8504-A3567018113F}" type="datetime1">
              <a:rPr lang="en-US" smtClean="0"/>
              <a:t>2/2/23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83C1B-92E9-6449-8719-20AB78FF4F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140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385F-850C-2643-993E-199EE8970925}" type="datetime1">
              <a:rPr lang="en-US" smtClean="0"/>
              <a:t>2/2/23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83C1B-92E9-6449-8719-20AB78FF4F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030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2B02-A17F-394C-9FB2-D4A651F4CF8C}" type="datetime1">
              <a:rPr lang="en-US" smtClean="0"/>
              <a:t>2/2/23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83C1B-92E9-6449-8719-20AB78FF4F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520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C25C-9984-A146-A0F7-9CD9ACA23354}" type="datetime1">
              <a:rPr lang="en-US" smtClean="0"/>
              <a:t>2/2/23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83C1B-92E9-6449-8719-20AB78FF4F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135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7889-CC26-DC48-9256-BC23B3A17FB0}" type="datetime1">
              <a:rPr lang="en-US" smtClean="0"/>
              <a:t>2/2/23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83C1B-92E9-6449-8719-20AB78FF4F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40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E228-0CCE-A94F-8583-B9AFF5F1E969}" type="datetime1">
              <a:rPr lang="en-US" smtClean="0"/>
              <a:t>2/2/23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83C1B-92E9-6449-8719-20AB78FF4F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410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ADAA-E3F4-1C4B-9E47-5BEAAC87050B}" type="datetime1">
              <a:rPr lang="en-US" smtClean="0"/>
              <a:t>2/2/23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83C1B-92E9-6449-8719-20AB78FF4F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854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4D6A-C413-FA45-A0C4-CF45D0440BB9}" type="datetime1">
              <a:rPr lang="en-US" smtClean="0"/>
              <a:t>2/2/23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83C1B-92E9-6449-8719-20AB78FF4F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9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6AA4-4A57-8C4C-B23B-32976D9389BB}" type="datetime1">
              <a:rPr lang="en-US" smtClean="0"/>
              <a:t>2/2/23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83C1B-92E9-6449-8719-20AB78FF4F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686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C129-A3DD-4C4B-B4A3-5C3EA6342CDE}" type="datetime1">
              <a:rPr lang="en-US" smtClean="0"/>
              <a:t>2/2/23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83C1B-92E9-6449-8719-20AB78FF4F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682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B688C-0F4F-EF42-A2B6-B38A3136D838}" type="datetime1">
              <a:rPr lang="en-US" smtClean="0"/>
              <a:t>2/2/23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83C1B-92E9-6449-8719-20AB78FF4F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58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76F51-4E31-334A-99A3-7DD2E38A5CC4}" type="datetime1">
              <a:rPr lang="en-US" smtClean="0"/>
              <a:t>2/2/23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83C1B-92E9-6449-8719-20AB78FF4FB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0D75332E-AD7B-7EA0-08FF-EA4FF07E661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3077" y="5263116"/>
            <a:ext cx="1616444" cy="1616444"/>
          </a:xfrm>
          <a:prstGeom prst="rect">
            <a:avLst/>
          </a:prstGeom>
        </p:spPr>
      </p:pic>
      <p:pic>
        <p:nvPicPr>
          <p:cNvPr id="8" name="Picture 7" descr="A picture containing text, gauge, clipart&#10;&#10;Description automatically generated">
            <a:extLst>
              <a:ext uri="{FF2B5EF4-FFF2-40B4-BE49-F238E27FC236}">
                <a16:creationId xmlns:a16="http://schemas.microsoft.com/office/drawing/2014/main" id="{A08994C5-A08F-53A0-B7D1-BD444953506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937255" y="6356350"/>
            <a:ext cx="771838" cy="32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1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3A7A6-8CC7-5020-6A5A-02994E03D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0320" y="1348740"/>
            <a:ext cx="6416255" cy="2725979"/>
          </a:xfrm>
        </p:spPr>
        <p:txBody>
          <a:bodyPr anchor="ctr">
            <a:normAutofit/>
          </a:bodyPr>
          <a:lstStyle/>
          <a:p>
            <a:r>
              <a:rPr lang="en-US" sz="5200" b="1" dirty="0">
                <a:solidFill>
                  <a:schemeClr val="bg1"/>
                </a:solidFill>
              </a:rPr>
              <a:t>External Scan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855A64-2AFF-61A3-807B-37A296F80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5729" y="4165152"/>
            <a:ext cx="5760846" cy="68207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February 3,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12284B-600C-A65E-46F9-44DEDD79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83C1B-92E9-6449-8719-20AB78FF4FB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139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8A336-2802-9F58-7BCC-65151AF13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Income Comparison, Living Wage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2342FFF-339C-8D94-970F-4CCA6591ED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1631" y="712758"/>
            <a:ext cx="8420746" cy="136160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A14BE3-D1C8-9005-95CB-E6AF0D112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83C1B-92E9-6449-8719-20AB78FF4FB1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28A4FA-3A09-48EB-82C5-381BD4E74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950" y="2705100"/>
            <a:ext cx="7308850" cy="257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83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62FE6-4F92-52E9-85FA-83081284E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 Market 2018-2028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1CDCC-C077-A9B1-82B9-1C8C0D9B3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Mother Lode- 3,045 </a:t>
            </a:r>
            <a:r>
              <a:rPr lang="en-US" dirty="0"/>
              <a:t>annual job openings</a:t>
            </a:r>
          </a:p>
          <a:p>
            <a:pPr lvl="1"/>
            <a:r>
              <a:rPr lang="en-US" dirty="0"/>
              <a:t>Center of Excellence: not enough graduates to fill middle-skill openings</a:t>
            </a:r>
          </a:p>
          <a:p>
            <a:pPr lvl="2"/>
            <a:r>
              <a:rPr lang="en-US" dirty="0"/>
              <a:t>Health care; business &amp; entrepreneurship; energy, construction &amp; utilities</a:t>
            </a:r>
          </a:p>
          <a:p>
            <a:r>
              <a:rPr lang="en-US" dirty="0"/>
              <a:t>Stanislaus, 27,300 annual job openings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53D7FB-2492-8CDB-7DEC-58F5F84DB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683" y="4146775"/>
            <a:ext cx="9812553" cy="94141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5A8987-6C89-B999-E6EC-9FCF77CBA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83C1B-92E9-6449-8719-20AB78FF4FB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66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4AB4F-752E-0C5C-4D1D-7E1748FBC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Unmet Demand Middle Skill Occupations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33F624-DE87-A609-D2F4-C219DEC44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9"/>
            <a:ext cx="10586864" cy="345337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28E2B6-9D5D-5CAE-FF06-9162B48B4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83C1B-92E9-6449-8719-20AB78FF4FB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94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5614D-2CCD-89FA-F1A4-BAFE88413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646" y="4505080"/>
            <a:ext cx="10640754" cy="77584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Middle Skill Most Openings &amp; Fastest Growing Job Openings Occupations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C221D9-A5C2-42DA-3A76-8BB519E37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646" y="1061883"/>
            <a:ext cx="9530080" cy="32004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820675-6F83-516E-E908-0637A2864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83C1B-92E9-6449-8719-20AB78FF4FB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018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8A546-4E6D-4893-9856-E3D534C9C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91"/>
            <a:ext cx="10515600" cy="1086141"/>
          </a:xfrm>
        </p:spPr>
        <p:txBody>
          <a:bodyPr/>
          <a:lstStyle/>
          <a:p>
            <a:r>
              <a:rPr lang="en-US" dirty="0"/>
              <a:t>Bachelor’s Degree Top Demand Occupations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758D5A-DB5C-8889-8D54-638187646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019" y="1143038"/>
            <a:ext cx="10515600" cy="430991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6ACBDA-E515-04ED-B7B6-1B0056879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83C1B-92E9-6449-8719-20AB78FF4FB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976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95EB6-0869-B3F5-39B4-FF1932D0A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4944152" cy="1622321"/>
          </a:xfrm>
        </p:spPr>
        <p:txBody>
          <a:bodyPr>
            <a:normAutofit/>
          </a:bodyPr>
          <a:lstStyle/>
          <a:p>
            <a:r>
              <a:rPr lang="en-US" dirty="0"/>
              <a:t>How Might the College Respond?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C9DA2-285E-D462-F182-E1F823604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4944151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What might be the future curriculum options for the Colleges to implement in order to match </a:t>
            </a:r>
          </a:p>
          <a:p>
            <a:pPr lvl="1"/>
            <a:r>
              <a:rPr lang="en-US" i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labor</a:t>
            </a:r>
            <a:r>
              <a:rPr lang="en-US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market needs, </a:t>
            </a:r>
          </a:p>
          <a:p>
            <a:pPr lvl="1"/>
            <a:r>
              <a:rPr lang="en-US" i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transfer opportunities, and</a:t>
            </a:r>
          </a:p>
          <a:p>
            <a:pPr lvl="1"/>
            <a:r>
              <a:rPr lang="en-US" i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community educational needs/interests</a:t>
            </a:r>
            <a:endParaRPr lang="en-US" dirty="0"/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465C23-50ED-546B-2B9B-A341E297E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065" y="833418"/>
            <a:ext cx="3942818" cy="5187917"/>
          </a:xfrm>
          <a:prstGeom prst="rect">
            <a:avLst/>
          </a:prstGeom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30DC01-7F47-213A-D869-1476AB678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83C1B-92E9-6449-8719-20AB78FF4FB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089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B2AFF8-8128-0FAB-5106-3DFE364BA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4008583" cy="5974414"/>
          </a:xfrm>
        </p:spPr>
        <p:txBody>
          <a:bodyPr anchor="ctr">
            <a:normAutofit/>
          </a:bodyPr>
          <a:lstStyle/>
          <a:p>
            <a:r>
              <a:rPr lang="en-US" sz="7400" dirty="0">
                <a:solidFill>
                  <a:srgbClr val="FFFFFF"/>
                </a:solidFill>
              </a:rPr>
              <a:t>Focus Questions for EMP Goals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74DF76-993E-44DE-AFB0-C416182AC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892" y="554152"/>
            <a:ext cx="574177" cy="1075866"/>
            <a:chOff x="613892" y="554152"/>
            <a:chExt cx="574177" cy="1075866"/>
          </a:xfrm>
          <a:solidFill>
            <a:srgbClr val="FFFFFF"/>
          </a:solidFill>
        </p:grpSpPr>
        <p:sp>
          <p:nvSpPr>
            <p:cNvPr id="13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3061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grpFill/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5643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grpFill/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3892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grpFill/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6A78F-6BEB-4902-9661-3E2DDE389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What overarching work has been done in the last few years to “manage” the environment?</a:t>
            </a:r>
          </a:p>
          <a:p>
            <a:pPr marL="0" indent="0">
              <a:buNone/>
            </a:pP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What initiatives do you envision to move the educational programs forward?</a:t>
            </a:r>
          </a:p>
          <a:p>
            <a:pPr lvl="1"/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Strategic Plan Strategies</a:t>
            </a:r>
          </a:p>
          <a:p>
            <a:pPr lvl="1"/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Student Equity and Achievement Plan Strategies</a:t>
            </a:r>
          </a:p>
          <a:p>
            <a:pPr lvl="1"/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Guided Pathways Strategies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1F45FA-5AD6-4737-8019-433152DA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83C1B-92E9-6449-8719-20AB78FF4FB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245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53B54-C208-B99C-B62C-D3383802C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FCB7D-4197-76DA-B8D3-5E129E0AC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0058"/>
            <a:ext cx="10515600" cy="4351338"/>
          </a:xfrm>
        </p:spPr>
        <p:txBody>
          <a:bodyPr/>
          <a:lstStyle/>
          <a:p>
            <a:r>
              <a:rPr lang="en-US" dirty="0"/>
              <a:t>5 major state policies influence local planning</a:t>
            </a:r>
          </a:p>
          <a:p>
            <a:r>
              <a:rPr lang="en-US" dirty="0"/>
              <a:t>Population growth 0.03% to 2040, older median age</a:t>
            </a:r>
          </a:p>
          <a:p>
            <a:pPr lvl="1"/>
            <a:r>
              <a:rPr lang="en-US" dirty="0"/>
              <a:t>Career choice (age 15-24) -0.32% decline 2020 to 2024</a:t>
            </a:r>
          </a:p>
          <a:p>
            <a:pPr lvl="1"/>
            <a:r>
              <a:rPr lang="en-US" dirty="0"/>
              <a:t>High school graduates -5% decline 2020 to 2031</a:t>
            </a:r>
          </a:p>
          <a:p>
            <a:r>
              <a:rPr lang="en-US" dirty="0"/>
              <a:t>Most employed in services industry</a:t>
            </a:r>
          </a:p>
          <a:p>
            <a:r>
              <a:rPr lang="en-US" dirty="0"/>
              <a:t>Most jobs require no formal education or only a HS diploma</a:t>
            </a:r>
          </a:p>
          <a:p>
            <a:r>
              <a:rPr lang="en-US" dirty="0"/>
              <a:t>Median household income 25%, per capita income 20% below state</a:t>
            </a:r>
          </a:p>
          <a:p>
            <a:r>
              <a:rPr lang="en-US" dirty="0"/>
              <a:t>Not enough graduates to fill middle skill jobs to 2028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67DF5F-7931-F7F1-1675-410C873DB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83C1B-92E9-6449-8719-20AB78FF4FB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349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E145A-E144-7C72-9DF2-1F2551F8A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3466" y="282601"/>
            <a:ext cx="5754696" cy="1837349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Higher Education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9C2E4-E526-139C-64A4-EF48E7EBE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652" y="2423160"/>
            <a:ext cx="7548408" cy="3223260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Guided Pathways</a:t>
            </a:r>
          </a:p>
          <a:p>
            <a:r>
              <a:rPr lang="en-US" dirty="0">
                <a:solidFill>
                  <a:schemeClr val="tx2"/>
                </a:solidFill>
              </a:rPr>
              <a:t>Vision for Success</a:t>
            </a:r>
          </a:p>
          <a:p>
            <a:r>
              <a:rPr lang="en-US" dirty="0">
                <a:solidFill>
                  <a:schemeClr val="tx2"/>
                </a:solidFill>
              </a:rPr>
              <a:t>Student Equity and Achievement (SEA)</a:t>
            </a:r>
          </a:p>
          <a:p>
            <a:r>
              <a:rPr lang="en-US" dirty="0">
                <a:solidFill>
                  <a:schemeClr val="tx2"/>
                </a:solidFill>
              </a:rPr>
              <a:t>Student Centered Funding Formula</a:t>
            </a:r>
          </a:p>
          <a:p>
            <a:r>
              <a:rPr lang="en-US" dirty="0">
                <a:solidFill>
                  <a:schemeClr val="tx2"/>
                </a:solidFill>
              </a:rPr>
              <a:t>Governor’s Roadmap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10E776-D9F1-8B31-68DE-854BA7ABA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83C1B-92E9-6449-8719-20AB78FF4FB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430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AC19D-A866-F5B2-E4C2-AA6CD28C6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4451248"/>
            <a:ext cx="10640754" cy="77584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Common Metrics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3E276A-E763-F148-78CF-41CDA52B3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868" y="445153"/>
            <a:ext cx="7762264" cy="35854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FD15E9-ABE2-2894-FB0F-7837225A9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83C1B-92E9-6449-8719-20AB78FF4FB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87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89CF9-EE61-51BD-EAFA-AC027DD0E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Yosemite District 2021-22 SCFF Revenue Sources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2F7D29-D38D-ABFC-9363-BCAF13E67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83C1B-92E9-6449-8719-20AB78FF4FB1}" type="slidenum">
              <a:rPr lang="en-US" smtClean="0"/>
              <a:t>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C99577-A03B-4CE2-DE18-37EA90B92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406" y="962027"/>
            <a:ext cx="6779080" cy="503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008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CDD2E-AB71-148E-6965-74F68F37C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Population Projections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6BA1B4-363B-AD80-9670-1AD2BB91E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85" y="1705609"/>
            <a:ext cx="11635468" cy="15334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7260ED-599E-6CF8-F63A-5D092BA46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66" y="3618932"/>
            <a:ext cx="11555387" cy="175316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228293-D812-1F1B-B381-92CE38A9C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83C1B-92E9-6449-8719-20AB78FF4FB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97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F20BB0D-A332-8894-5B98-B1CD723E5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094" y="4519148"/>
            <a:ext cx="11014455" cy="9318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FA57BE-36D1-ADD3-3A05-2E6016704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</a:rPr>
              <a:t>Population Dimensions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0466B2-0EC0-F973-759C-C2943CD40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028" y="313563"/>
            <a:ext cx="6291640" cy="1760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C6303E-728B-52A7-7C6A-596A042D53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5028" y="2477455"/>
            <a:ext cx="5995307" cy="135976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6A6290-04C8-1D6D-FF16-E31288453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83C1B-92E9-6449-8719-20AB78FF4FB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63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E78EF-77C4-964B-B324-04A808C1E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4723"/>
          </a:xfrm>
        </p:spPr>
        <p:txBody>
          <a:bodyPr>
            <a:normAutofit/>
          </a:bodyPr>
          <a:lstStyle/>
          <a:p>
            <a:r>
              <a:rPr lang="en-US" sz="4000" dirty="0"/>
              <a:t>High School Grads and College Going Behavior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BB1DFC-A608-6379-3758-9D6176BC3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78" y="3383513"/>
            <a:ext cx="10853822" cy="17637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89EED6-3E47-DF78-6C74-1D06B8FC8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639" y="1698899"/>
            <a:ext cx="10202819" cy="132556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E007D9-3A0D-33B9-167C-ACEE5C022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83C1B-92E9-6449-8719-20AB78FF4FB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6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88364-B04F-2855-4131-7742C99AF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</a:rPr>
              <a:t>Sectors of Employment (Age 16+),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296A5E-E8A4-1A38-FB93-6376BFB0D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0545" y="514351"/>
            <a:ext cx="8442573" cy="507228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99042B-20F3-8195-71FC-A7E26F0A9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83C1B-92E9-6449-8719-20AB78FF4FB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412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F5CA5-755F-8D4E-7FD6-A2273EFEC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87"/>
            <a:ext cx="10515600" cy="1325563"/>
          </a:xfrm>
        </p:spPr>
        <p:txBody>
          <a:bodyPr/>
          <a:lstStyle/>
          <a:p>
            <a:r>
              <a:rPr lang="en-US" dirty="0"/>
              <a:t>Existing Regional Jobs by Education to Enter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BAB470-D090-1A33-2AC8-EF4815C48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429" y="1048414"/>
            <a:ext cx="8185490" cy="520473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D2411-6C96-8B21-D969-9C1F6DB1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83C1B-92E9-6449-8719-20AB78FF4FB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228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377</TotalTime>
  <Words>304</Words>
  <Application>Microsoft Macintosh PowerPoint</Application>
  <PresentationFormat>Widescreen</PresentationFormat>
  <Paragraphs>65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External Scan Overview</vt:lpstr>
      <vt:lpstr>Higher Education Policy</vt:lpstr>
      <vt:lpstr>Common Metrics</vt:lpstr>
      <vt:lpstr>Yosemite District 2021-22 SCFF Revenue Sources</vt:lpstr>
      <vt:lpstr>Population Projections</vt:lpstr>
      <vt:lpstr>Population Dimensions</vt:lpstr>
      <vt:lpstr>High School Grads and College Going Behavior</vt:lpstr>
      <vt:lpstr>Sectors of Employment (Age 16+), 2022</vt:lpstr>
      <vt:lpstr>Existing Regional Jobs by Education to Enter</vt:lpstr>
      <vt:lpstr>Income Comparison, Living Wage</vt:lpstr>
      <vt:lpstr>Labor Market 2018-2028</vt:lpstr>
      <vt:lpstr>Unmet Demand Middle Skill Occupations</vt:lpstr>
      <vt:lpstr>Middle Skill Most Openings &amp; Fastest Growing Job Openings Occupations</vt:lpstr>
      <vt:lpstr>Bachelor’s Degree Top Demand Occupations</vt:lpstr>
      <vt:lpstr>How Might the College Respond?</vt:lpstr>
      <vt:lpstr>Focus Questions for EMP Goals</vt:lpstr>
      <vt:lpstr>Summary Points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External Scan Overview</dc:title>
  <dc:creator>Microsoft Office User</dc:creator>
  <cp:lastModifiedBy>Microsoft Office User</cp:lastModifiedBy>
  <cp:revision>15</cp:revision>
  <cp:lastPrinted>2023-01-30T23:45:43Z</cp:lastPrinted>
  <dcterms:created xsi:type="dcterms:W3CDTF">2023-01-29T02:43:02Z</dcterms:created>
  <dcterms:modified xsi:type="dcterms:W3CDTF">2023-02-02T20:45:29Z</dcterms:modified>
</cp:coreProperties>
</file>