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327"/>
  </p:normalViewPr>
  <p:slideViewPr>
    <p:cSldViewPr snapToGrid="0">
      <p:cViewPr varScale="1">
        <p:scale>
          <a:sx n="67" d="100"/>
          <a:sy n="67" d="100"/>
        </p:scale>
        <p:origin x="192" y="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14E19-139A-1D40-910E-4FE0D8209AAE}" type="datetimeFigureOut">
              <a:rPr lang="en-US" smtClean="0"/>
              <a:t>1/13/23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232B4-F5F2-D04C-B2CA-6E9AB19C9F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0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07C4D103-5B03-5C4B-8097-21EE55A9ADE7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C5DF2457-2297-7E45-8A7A-31235927508B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16F594DA-E5EF-6E4D-ACDB-E11005484094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52DB81B9-CAC3-874F-84B4-1DCF07AB1BC3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DEA87490-2728-534F-99B8-FC0C9C616D51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D9DBBCCD-E993-5044-A40F-A0EF33BA55A5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90A71E5D-643E-9646-B7DC-4EEE6950333A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D950F36-4447-1546-AC80-E7EE05FDAC4A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AC96E960-B53E-784C-9535-5B1E86C2B993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5A3193A7-3E13-C549-95BC-A6882CEFBBDF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E420D17-0DC2-D04F-BE7B-3B954F46D803}" type="datetime1">
              <a:rPr lang="en-US" smtClean="0"/>
              <a:t>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WP Logo">
            <a:extLst>
              <a:ext uri="{FF2B5EF4-FFF2-40B4-BE49-F238E27FC236}">
                <a16:creationId xmlns:a16="http://schemas.microsoft.com/office/drawing/2014/main" id="{8A887E7C-A08F-92EC-FF6A-E7247BE8083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687" y="5725464"/>
            <a:ext cx="857250" cy="2667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CF8B47-2CE4-3A6A-3CB4-BDAE24DAEBF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4498" y="4684393"/>
            <a:ext cx="1402141" cy="1402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0830-1D82-2478-68AA-C6A19BB5B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Educational Master Plan (EMP)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303E6-C008-9589-18E5-BEDE48530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85137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DF46-E694-F51C-37FD-67456AAA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 master  plan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6CE2-6A7D-A6EA-F138-959E9FA19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Environmental Scan (trends)</a:t>
            </a:r>
          </a:p>
          <a:p>
            <a:pPr lvl="1"/>
            <a:r>
              <a:rPr lang="en-US" dirty="0"/>
              <a:t>External- social, demographic, economic</a:t>
            </a:r>
          </a:p>
          <a:p>
            <a:pPr lvl="1"/>
            <a:r>
              <a:rPr lang="en-US" dirty="0"/>
              <a:t>Internal- students, instructional program, supports</a:t>
            </a:r>
          </a:p>
          <a:p>
            <a:pPr lvl="1"/>
            <a:r>
              <a:rPr lang="en-US" dirty="0"/>
              <a:t>Labor Market Gap Analysis</a:t>
            </a:r>
          </a:p>
          <a:p>
            <a:r>
              <a:rPr lang="en-US" dirty="0"/>
              <a:t>Institutional Performance</a:t>
            </a:r>
          </a:p>
          <a:p>
            <a:r>
              <a:rPr lang="en-US" dirty="0"/>
              <a:t>Future directions to</a:t>
            </a:r>
          </a:p>
          <a:p>
            <a:pPr lvl="1"/>
            <a:r>
              <a:rPr lang="en-US" dirty="0"/>
              <a:t>Improve performance</a:t>
            </a:r>
          </a:p>
          <a:p>
            <a:pPr lvl="1"/>
            <a:r>
              <a:rPr lang="en-US" dirty="0"/>
              <a:t>Respond to the environmental scans </a:t>
            </a:r>
          </a:p>
          <a:p>
            <a:r>
              <a:rPr lang="en-US" dirty="0"/>
              <a:t>Weekly Student Contact Hours (WSCH) Projection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94779-D1E7-D24F-A9F6-30B01334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657F-E11E-1AE2-4A72-B63F8784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Potential timeline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47EE8E-A8BF-3527-D721-B0899BA5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02DABA-2106-CD89-3E1E-3C86F2303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78042"/>
            <a:ext cx="7772400" cy="413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9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B5F46-8D56-35C0-05A5-35E128C2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3" descr="A picture containing text, sign, outdoor, street&#10;&#10;Description automatically generated">
            <a:extLst>
              <a:ext uri="{FF2B5EF4-FFF2-40B4-BE49-F238E27FC236}">
                <a16:creationId xmlns:a16="http://schemas.microsoft.com/office/drawing/2014/main" id="{3F7CBEC7-CD58-36AD-7B66-F0657545C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500" y="1206500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2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588C-E077-EA40-8432-46F76FD9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Cambridge  West  Partnership, LLC.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DAE6-ACB6-E143-80D0-B6930866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230188" indent="-230188">
              <a:defRPr/>
            </a:pPr>
            <a:r>
              <a:rPr lang="en-US" dirty="0">
                <a:latin typeface="Century Gothic" charset="0"/>
              </a:rPr>
              <a:t>Senior Partner &amp; Manager: </a:t>
            </a:r>
            <a:r>
              <a:rPr lang="en-US" dirty="0">
                <a:solidFill>
                  <a:srgbClr val="B10515"/>
                </a:solidFill>
                <a:latin typeface="Century Gothic" charset="0"/>
              </a:rPr>
              <a:t>C.M. Brahmbhatt</a:t>
            </a:r>
          </a:p>
          <a:p>
            <a:pPr marL="230188" indent="-230188">
              <a:defRPr/>
            </a:pPr>
            <a:r>
              <a:rPr lang="en-US" dirty="0">
                <a:latin typeface="Century Gothic" charset="0"/>
              </a:rPr>
              <a:t>Chief Operating Officer/Principal: </a:t>
            </a:r>
            <a:r>
              <a:rPr lang="en-US" dirty="0">
                <a:solidFill>
                  <a:srgbClr val="C00000"/>
                </a:solidFill>
                <a:latin typeface="Century Gothic" charset="0"/>
              </a:rPr>
              <a:t>George Walters, project lead/point of contact</a:t>
            </a:r>
          </a:p>
          <a:p>
            <a:pPr marL="230188" indent="-230188">
              <a:defRPr/>
            </a:pPr>
            <a:r>
              <a:rPr lang="en-US" dirty="0">
                <a:latin typeface="Century Gothic" charset="0"/>
              </a:rPr>
              <a:t>Senior Associate: </a:t>
            </a:r>
            <a:r>
              <a:rPr lang="en-US" dirty="0">
                <a:solidFill>
                  <a:srgbClr val="B10515"/>
                </a:solidFill>
                <a:latin typeface="Century Gothic" charset="0"/>
              </a:rPr>
              <a:t>Debbie DiThomas</a:t>
            </a:r>
            <a:endParaRPr lang="en-US" dirty="0">
              <a:latin typeface="Century Gothic" charset="0"/>
            </a:endParaRPr>
          </a:p>
          <a:p>
            <a:pPr marL="230188" indent="-230188">
              <a:defRPr/>
            </a:pPr>
            <a:r>
              <a:rPr lang="en-US" dirty="0">
                <a:latin typeface="Century Gothic" charset="0"/>
              </a:rPr>
              <a:t>Senior Associate: </a:t>
            </a:r>
            <a:r>
              <a:rPr lang="en-US" dirty="0">
                <a:solidFill>
                  <a:srgbClr val="B10515"/>
                </a:solidFill>
                <a:latin typeface="Century Gothic" charset="0"/>
              </a:rPr>
              <a:t>Dr. Fred Trapp</a:t>
            </a:r>
            <a:endParaRPr lang="en-US" dirty="0">
              <a:latin typeface="Century Gothic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25C3B-FA50-6345-B586-149C5A1F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655DA-7096-4494-BADC-13A2FF3BE571}"/>
              </a:ext>
            </a:extLst>
          </p:cNvPr>
          <p:cNvSpPr txBox="1"/>
          <p:nvPr/>
        </p:nvSpPr>
        <p:spPr>
          <a:xfrm>
            <a:off x="6317673" y="4729018"/>
            <a:ext cx="409759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Over 120 Years experience serving </a:t>
            </a:r>
          </a:p>
          <a:p>
            <a:r>
              <a:rPr lang="en-US" dirty="0"/>
              <a:t>California community colleges </a:t>
            </a:r>
          </a:p>
        </p:txBody>
      </p:sp>
    </p:spTree>
    <p:extLst>
      <p:ext uri="{BB962C8B-B14F-4D97-AF65-F5344CB8AC3E}">
        <p14:creationId xmlns:p14="http://schemas.microsoft.com/office/powerpoint/2010/main" val="14966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2D0F-D9FF-4841-AF88-4209171C0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9256D-37C1-D343-8083-1A9C317C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Developed over </a:t>
            </a:r>
            <a:r>
              <a:rPr lang="en-US" altLang="en-US" dirty="0">
                <a:solidFill>
                  <a:srgbClr val="B10515"/>
                </a:solidFill>
              </a:rPr>
              <a:t>30 Educational/Facilities Master Plans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B10515"/>
                </a:solidFill>
              </a:rPr>
              <a:t>7 Educational Centers</a:t>
            </a:r>
          </a:p>
          <a:p>
            <a:r>
              <a:rPr lang="en-US" altLang="en-US" dirty="0"/>
              <a:t>Support for </a:t>
            </a:r>
            <a:r>
              <a:rPr lang="en-US" altLang="en-US" dirty="0">
                <a:solidFill>
                  <a:srgbClr val="B10515"/>
                </a:solidFill>
              </a:rPr>
              <a:t>Accreditation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B10515"/>
                </a:solidFill>
              </a:rPr>
              <a:t>Educational Master Planning</a:t>
            </a:r>
          </a:p>
          <a:p>
            <a:r>
              <a:rPr lang="en-US" dirty="0"/>
              <a:t>Strategic Planning</a:t>
            </a:r>
          </a:p>
          <a:p>
            <a:r>
              <a:rPr lang="en-US" dirty="0"/>
              <a:t>Enrollment Management</a:t>
            </a:r>
          </a:p>
          <a:p>
            <a:r>
              <a:rPr lang="en-US" dirty="0"/>
              <a:t>Educational Center Feasibility and Application</a:t>
            </a:r>
          </a:p>
          <a:p>
            <a:r>
              <a:rPr lang="en-US" dirty="0"/>
              <a:t>Support for the Student-Centered Funding Formula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6BAC5-A7FD-5747-8ECD-226A3C3E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7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23FC-39DD-DC4B-A7C3-48191352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 Served for Educational Master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C9C1-87D4-E345-97CD-75432C5F4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397" y="1853754"/>
            <a:ext cx="946504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Palomar</a:t>
            </a:r>
          </a:p>
          <a:p>
            <a:r>
              <a:rPr lang="en-US" dirty="0"/>
              <a:t>Golden West</a:t>
            </a:r>
          </a:p>
          <a:p>
            <a:r>
              <a:rPr lang="en-US" dirty="0"/>
              <a:t>Kern- Bakersfield, Cerro Coso, Porterville</a:t>
            </a:r>
          </a:p>
          <a:p>
            <a:r>
              <a:rPr lang="en-US" dirty="0"/>
              <a:t>Southwestern</a:t>
            </a:r>
          </a:p>
          <a:p>
            <a:r>
              <a:rPr lang="en-US" dirty="0"/>
              <a:t>San Jose-Evergreen- San Jose City, Evergreen Valley</a:t>
            </a:r>
          </a:p>
          <a:p>
            <a:r>
              <a:rPr lang="en-US" dirty="0"/>
              <a:t>Antelope Valley</a:t>
            </a:r>
          </a:p>
          <a:p>
            <a:r>
              <a:rPr lang="en-US" dirty="0"/>
              <a:t>Barstow</a:t>
            </a:r>
          </a:p>
          <a:p>
            <a:r>
              <a:rPr lang="en-US" dirty="0"/>
              <a:t>Palo Verde</a:t>
            </a:r>
          </a:p>
          <a:p>
            <a:r>
              <a:rPr lang="en-US" dirty="0"/>
              <a:t>North Orange- Cypress, Fullerton, Continuing Education</a:t>
            </a:r>
          </a:p>
          <a:p>
            <a:r>
              <a:rPr lang="en-US" dirty="0"/>
              <a:t>Gavilan</a:t>
            </a:r>
          </a:p>
          <a:p>
            <a:r>
              <a:rPr lang="en-US" dirty="0"/>
              <a:t>Yuba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BC125-F289-B44E-83E1-6B4B7FE6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4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B0A0-C74F-2974-60E8-261FE8BA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 is  an  EMP?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3DF0-89DA-02E7-3099-60B4FF5B5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master-planned community metaphor</a:t>
            </a:r>
          </a:p>
          <a:p>
            <a:pPr lvl="1"/>
            <a:r>
              <a:rPr lang="en-US" dirty="0"/>
              <a:t>EMP illustrates the buildings, roads, and neighborhoods already built</a:t>
            </a:r>
          </a:p>
          <a:p>
            <a:pPr lvl="1"/>
            <a:r>
              <a:rPr lang="en-US" dirty="0"/>
              <a:t>Dotted lines to indicate where additional “buildings, roads, and neighborhoods” will be constructed in future years</a:t>
            </a:r>
          </a:p>
          <a:p>
            <a:pPr lvl="1"/>
            <a:r>
              <a:rPr lang="en-US" dirty="0"/>
              <a:t>Indicates the services (water, electricity, Internet) provided currently and how those will be adjusted as the community expands.</a:t>
            </a:r>
          </a:p>
          <a:p>
            <a:pPr lvl="1"/>
            <a:endParaRPr lang="en-US" dirty="0"/>
          </a:p>
          <a:p>
            <a:pPr marL="457200" lvl="1" indent="0" algn="r">
              <a:buNone/>
            </a:pPr>
            <a:r>
              <a:rPr lang="en-US" i="1" dirty="0"/>
              <a:t>Brian Sanders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EA018-E874-20C6-0746-303B68FE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3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B811-8AD8-8CF6-F574-13DFE952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emp?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F790-2886-80B6-CFF0-42CB3B3A2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Accrediting Commission for Community and Junior Colleges (ACCJC) expects colleges to engage in</a:t>
            </a:r>
          </a:p>
          <a:p>
            <a:pPr lvl="1"/>
            <a:r>
              <a:rPr lang="en-US" dirty="0"/>
              <a:t>Long and short-range planning</a:t>
            </a:r>
          </a:p>
          <a:p>
            <a:pPr lvl="1"/>
            <a:r>
              <a:rPr lang="en-US" dirty="0"/>
              <a:t>A continuous cycle of self-improvement (regular assessment, planning, implementation,  monitoring, and evaluation)</a:t>
            </a:r>
          </a:p>
          <a:p>
            <a:r>
              <a:rPr lang="en-US" dirty="0"/>
              <a:t>State of California expects colleges to have an academic plan</a:t>
            </a:r>
          </a:p>
          <a:p>
            <a:pPr lvl="1"/>
            <a:r>
              <a:rPr lang="en-US" dirty="0"/>
              <a:t>Content is locally determined</a:t>
            </a:r>
          </a:p>
          <a:p>
            <a:pPr lvl="1"/>
            <a:r>
              <a:rPr lang="en-US" dirty="0"/>
              <a:t>Must be responsive to planning requirements set by the Board of Governors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B4CE2-8364-9EED-A6C7-F6D77233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1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5612-1118-6A40-A0C8-E36E2A7E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Common emp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664D5-99D2-4B02-5645-69FDAAB9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962" y="2028795"/>
            <a:ext cx="10043735" cy="3771114"/>
          </a:xfrm>
        </p:spPr>
        <p:txBody>
          <a:bodyPr>
            <a:norm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What might be the future curriculum options for the Colleges to implement in order to match labor</a:t>
            </a: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market needs, transfer opportunities, and community educational needs/interests?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How much additional or modified instructional and student support</a:t>
            </a: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services space might the Colleges need in the future?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C3756-6645-9882-9E2E-96ABA447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7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3109-ECFC-FFF6-C40F-4E055125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emp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33A20-E196-EF6D-1752-213A2EB32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899" y="2015732"/>
            <a:ext cx="9603275" cy="3450613"/>
          </a:xfrm>
        </p:spPr>
        <p:txBody>
          <a:bodyPr>
            <a:normAutofit fontScale="92500" lnSpcReduction="20000"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general organizational design, student support interventions, and</a:t>
            </a: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accountability processes are going to be implemented to promote student success and institutional effectiveness goals?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 How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the College utilize the Student-Centered Funding formula to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maximize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(a)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ongoing funding for the Colleges/District and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(b) student achievement outcomes?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6415A-223D-A5CF-DB16-486F9F7E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6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A35-C44C-8B3F-C98A-0AB08C31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4C43-EF1F-1F02-6018-ABB8833F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/>
          <a:lstStyle/>
          <a:p>
            <a:r>
              <a:rPr lang="en-US" dirty="0"/>
              <a:t>Institutional</a:t>
            </a:r>
          </a:p>
          <a:p>
            <a:pPr lvl="1"/>
            <a:r>
              <a:rPr lang="en-US" dirty="0"/>
              <a:t>Long-range (5 to 15 years), broad in scope, high level and abstract/general</a:t>
            </a:r>
          </a:p>
          <a:p>
            <a:pPr lvl="1"/>
            <a:r>
              <a:rPr lang="en-US" dirty="0"/>
              <a:t>Examples: Facilities Master, Educational Master,  and Strategic Plans</a:t>
            </a:r>
          </a:p>
          <a:p>
            <a:r>
              <a:rPr lang="en-US" dirty="0"/>
              <a:t>Functional</a:t>
            </a:r>
          </a:p>
          <a:p>
            <a:pPr lvl="1"/>
            <a:r>
              <a:rPr lang="en-US" dirty="0"/>
              <a:t>Mid-range timeframe (3-5 years), single theme, more concrete</a:t>
            </a:r>
          </a:p>
          <a:p>
            <a:pPr lvl="1"/>
            <a:r>
              <a:rPr lang="en-US" dirty="0"/>
              <a:t>Examples: Technology, Student Equity &amp; Achievement, Distance Education</a:t>
            </a:r>
          </a:p>
          <a:p>
            <a:r>
              <a:rPr lang="en-US" dirty="0"/>
              <a:t>Unit</a:t>
            </a:r>
          </a:p>
          <a:p>
            <a:pPr lvl="1"/>
            <a:r>
              <a:rPr lang="en-US" dirty="0"/>
              <a:t>Short-range timeframe (1-2 years), very concrete, particular to the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FCF7F-22B0-8CD0-5DD6-555924E7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712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382</TotalTime>
  <Words>517</Words>
  <Application>Microsoft Macintosh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Gill Sans MT</vt:lpstr>
      <vt:lpstr>Times New Roman</vt:lpstr>
      <vt:lpstr>Gallery</vt:lpstr>
      <vt:lpstr>Educational Master Plan (EMP)</vt:lpstr>
      <vt:lpstr>Cambridge  West  Partnership, LLC.</vt:lpstr>
      <vt:lpstr>Experience</vt:lpstr>
      <vt:lpstr>Clients Served for Educational Master Plans</vt:lpstr>
      <vt:lpstr>What  is  an  EMP?</vt:lpstr>
      <vt:lpstr>What is an emp?</vt:lpstr>
      <vt:lpstr>Common emp questions</vt:lpstr>
      <vt:lpstr>Common emp questions</vt:lpstr>
      <vt:lpstr>Levels of planning</vt:lpstr>
      <vt:lpstr>Educational  master  plan  topics</vt:lpstr>
      <vt:lpstr>Potential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2022-12-15T03:37:20Z</dcterms:created>
  <dcterms:modified xsi:type="dcterms:W3CDTF">2023-01-13T17:21:48Z</dcterms:modified>
</cp:coreProperties>
</file>